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dachwerk.pages.dev/denkmalschutz-berliner-altbaudach-vorgaben/" TargetMode="External"/><Relationship Id="rId3" Type="http://schemas.openxmlformats.org/officeDocument/2006/relationships/hyperlink" Target="https://spreedachwerk.pages.dev/dateien/minimax-4c3868f2716f6d02b442239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Denkmalschutz am Altbaudach in Berlin: Vorgaben, Prüfungen und Abstimmungen verstehen · Erklärende Präsentation</a:t>
            </a:r>
          </a:p>
        </p:txBody>
      </p:sp>
      <p:sp>
        <p:nvSpPr>
          <p:cNvPr id="3" name="Content Placeholder 2"/>
          <p:cNvSpPr>
            <a:spLocks noGrp="1"/>
          </p:cNvSpPr>
          <p:nvPr>
            <p:ph idx="1"/>
          </p:nvPr>
        </p:nvSpPr>
        <p:spPr/>
        <p:txBody>
          <a:bodyPr/>
          <a:lstStyle/>
          <a:p>
            <a:r>
              <a:t>Überblick: Bei einem Berliner Altbaudach kann die passende Dachlösung bereits an der Frage scheitern, ob das Gebäude als Einzeldenkmal, als Teil eines Ensembles oder im Geltungsbereich einer Erhaltungssatzung steht. Schutzstatus, gewählter Aufbau und Abstimmungsbedarf hängen deshalb vom konkreten Objekt ab. Der folgende Ablauf hilft, erkennbare Risiken früh zu erkennen, Unterlagen zu ordnen und die Planung auf das tatsächlich genehmigungsfähige Vorhaben auszurichten.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Schutzstufen müssen zuerst geprüft werden?</a:t>
            </a:r>
          </a:p>
        </p:txBody>
      </p:sp>
      <p:sp>
        <p:nvSpPr>
          <p:cNvPr id="3" name="Content Placeholder 2"/>
          <p:cNvSpPr>
            <a:spLocks noGrp="1"/>
          </p:cNvSpPr>
          <p:nvPr>
            <p:ph idx="1"/>
          </p:nvPr>
        </p:nvSpPr>
        <p:spPr/>
        <p:txBody>
          <a:bodyPr/>
          <a:lstStyle/>
          <a:p>
            <a:pPr>
              <a:defRPr sz="1800"/>
            </a:pPr>
            <a:r>
              <a:t>Vor der Planung sollte objektbezogen geklärt werden, ob ein Denkmalschutz, ein Ensembleschutz, eine Erhaltungssatzung oder eine sonstige Gestaltungssatzung greift. Innerhalb derselben Straße können unterschiedliche Regelungen gelten. Bei einem Einzeldenkmal wirkt der Schutz auf das Gebäude, beim Ensemble auf das Zusammenwirken mehrerer Bauten und des Straßen- oder Platzbildes. Deshalb lässt sich die Situation eines Altbaudachs nicht allein aus Baujahr, Dachform oder Lage ableiten. Die zuständige Untere Denkmalschutzbehörde des Bezirks kann Auskunft zum Schutzstatus geben; bei Erhaltungssatzungen ist ebenfalls die zuständige Bezirksstelle einz</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Schutzstufen müssen zuerst geprüft werden?</a:t>
            </a:r>
          </a:p>
        </p:txBody>
      </p:sp>
      <p:sp>
        <p:nvSpPr>
          <p:cNvPr id="3" name="Content Placeholder 2"/>
          <p:cNvSpPr>
            <a:spLocks noGrp="1"/>
          </p:cNvSpPr>
          <p:nvPr>
            <p:ph idx="1"/>
          </p:nvPr>
        </p:nvSpPr>
        <p:spPr/>
        <p:txBody>
          <a:bodyPr/>
          <a:lstStyle/>
          <a:p>
            <a:pPr>
              <a:defRPr sz="1800"/>
            </a:pPr>
            <a:r>
              <a:t>ubinden. Die weiteren Schritte des Denkmalschutz-Ratgebers bieten dafür eine übersichtliche Grundlage.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Dacharbeiten können einen Prüfprozess auslösen?</a:t>
            </a:r>
          </a:p>
        </p:txBody>
      </p:sp>
      <p:sp>
        <p:nvSpPr>
          <p:cNvPr id="3" name="Content Placeholder 2"/>
          <p:cNvSpPr>
            <a:spLocks noGrp="1"/>
          </p:cNvSpPr>
          <p:nvPr>
            <p:ph idx="1"/>
          </p:nvPr>
        </p:nvSpPr>
        <p:spPr/>
        <p:txBody>
          <a:bodyPr/>
          <a:lstStyle/>
          <a:p>
            <a:pPr>
              <a:defRPr sz="1800"/>
            </a:pPr>
            <a:r>
              <a:t>Relevant sind nicht nur sichtbare Änderungen am Erscheinungsbild. Zu den typischen Prüfpunkten gehören eine neue Eindeckung, das Einsetzen oder Verändern von Dachfenstern, der Neubau oder die Vergrößerung von Gauben sowie Änderungen an Drempel, Kniestock, Traufhöhe und Dämmung. Auch der gewählte Aufbau kann eine Rolle spielen, wenn Aufrisse, Anschlüsse oder erhaltenswerte Innenansichten betroffen sind. Eine Instandsetzung mit gleichem Material und gleicher Geometrie ist häufig weniger heikel, ersetzt aber nicht die behördliche Entscheidung. Besonders bei Gauben und straßenseitigen Dachflächen ist eine frühzeitige Abstimmung sinnvoll, weil Grö</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Dacharbeiten können einen Prüfprozess auslösen?</a:t>
            </a:r>
          </a:p>
        </p:txBody>
      </p:sp>
      <p:sp>
        <p:nvSpPr>
          <p:cNvPr id="3" name="Content Placeholder 2"/>
          <p:cNvSpPr>
            <a:spLocks noGrp="1"/>
          </p:cNvSpPr>
          <p:nvPr>
            <p:ph idx="1"/>
          </p:nvPr>
        </p:nvSpPr>
        <p:spPr/>
        <p:txBody>
          <a:bodyPr/>
          <a:lstStyle/>
          <a:p>
            <a:pPr>
              <a:defRPr sz="1800"/>
            </a:pPr>
            <a:r>
              <a:t>ße, Anordnung, Achsmaße, Dachform, Rahmung und Materialität geprüft werden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lässt sich eine belastbare Planung vorbereiten?</a:t>
            </a:r>
          </a:p>
        </p:txBody>
      </p:sp>
      <p:sp>
        <p:nvSpPr>
          <p:cNvPr id="3" name="Content Placeholder 2"/>
          <p:cNvSpPr>
            <a:spLocks noGrp="1"/>
          </p:cNvSpPr>
          <p:nvPr>
            <p:ph idx="1"/>
          </p:nvPr>
        </p:nvSpPr>
        <p:spPr/>
        <p:txBody>
          <a:bodyPr/>
          <a:lstStyle/>
          <a:p>
            <a:pPr>
              <a:defRPr sz="1800"/>
            </a:pPr>
            <a:r>
              <a:t>Nach der Statusklärung sollten mehrere Varianten erarbeitet werden, statt nur eine Wunschlösung zu betrachten. Dabei sind der vorhandene Bestand, erkennbare Feuchte, Sparren, Schichten, sichtbare Innenbereiche und die bauphysikalische Funktion des Daches zu prüfen. Hilfreiche Unterlagen sind Bestandspläne, Fotos der Straßenfassade sowie eine klare Beschreibung des geplanten Eingriffs. Bei denkmalschutzrechtlich relevanten Arbeiten können auch Angaben zur Materialität und zur Ausführung im Bestand verlangt werden. So werden Unklarheiten sichtbar, bevor Aufträge vergeben oder Details festgeschrieben sind. Die Prüfung sollte außerdem berücksicht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lässt sich eine belastbare Planung vorbereiten?</a:t>
            </a:r>
          </a:p>
        </p:txBody>
      </p:sp>
      <p:sp>
        <p:nvSpPr>
          <p:cNvPr id="3" name="Content Placeholder 2"/>
          <p:cNvSpPr>
            <a:spLocks noGrp="1"/>
          </p:cNvSpPr>
          <p:nvPr>
            <p:ph idx="1"/>
          </p:nvPr>
        </p:nvSpPr>
        <p:spPr/>
        <p:txBody>
          <a:bodyPr/>
          <a:lstStyle/>
          <a:p>
            <a:pPr>
              <a:defRPr sz="1800"/>
            </a:pPr>
            <a:r>
              <a:t>igen, dass Einspruchs-, Anzeige- oder Genehmigungsverfahren je nach Vorhaben unterschiedlich verlaufen und die Bauaufsicht des Bezirks eingebunden sein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Rollen haben Bauaufsicht und Senatsverwaltung?</a:t>
            </a:r>
          </a:p>
        </p:txBody>
      </p:sp>
      <p:sp>
        <p:nvSpPr>
          <p:cNvPr id="3" name="Content Placeholder 2"/>
          <p:cNvSpPr>
            <a:spLocks noGrp="1"/>
          </p:cNvSpPr>
          <p:nvPr>
            <p:ph idx="1"/>
          </p:nvPr>
        </p:nvSpPr>
        <p:spPr/>
        <p:txBody>
          <a:bodyPr/>
          <a:lstStyle/>
          <a:p>
            <a:pPr>
              <a:defRPr sz="1800"/>
            </a:pPr>
            <a:r>
              <a:t>Die Untere Denkmalschutzbehörde beantwortet denkmalschutz- und ensemblerechtliche Fragen. Die bezirkliche Bauaufsicht ist einzubeziehen, soweit eine Baugenehmigung oder Anzeige erforderlich ist. Bei übergreifenden Belangen kann die Senatsverwaltung für Stadtentwicklung relevant werden. Auch wenn eine Erhaltungssatzung primär die bauliche Struktur und die Zusammensetzung der Wohnbevölkerung im Blick hat, können Dacharbeiten als bauliche Veränderungen rechtlich bedeutsam sein. Ein sinnvoller Ablauf beginnt daher mit einer gemeinsamen Rückfrage an die zuständigen Stellen und setzt sich mit konkreten Entwürfen und Bestandsangaben fort. So kann fr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Rollen haben Bauaufsicht und Senatsverwaltung?</a:t>
            </a:r>
          </a:p>
        </p:txBody>
      </p:sp>
      <p:sp>
        <p:nvSpPr>
          <p:cNvPr id="3" name="Content Placeholder 2"/>
          <p:cNvSpPr>
            <a:spLocks noGrp="1"/>
          </p:cNvSpPr>
          <p:nvPr>
            <p:ph idx="1"/>
          </p:nvPr>
        </p:nvSpPr>
        <p:spPr/>
        <p:txBody>
          <a:bodyPr/>
          <a:lstStyle/>
          <a:p>
            <a:pPr>
              <a:defRPr sz="1800"/>
            </a:pPr>
            <a:r>
              <a:t>üh geklärt werden, welche Unterlagen, Nachbesserungen oder Ausführungsarten möglich sind.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sollte vor der Ausführung dokumentiert werden?</a:t>
            </a:r>
          </a:p>
        </p:txBody>
      </p:sp>
      <p:sp>
        <p:nvSpPr>
          <p:cNvPr id="3" name="Content Placeholder 2"/>
          <p:cNvSpPr>
            <a:spLocks noGrp="1"/>
          </p:cNvSpPr>
          <p:nvPr>
            <p:ph idx="1"/>
          </p:nvPr>
        </p:nvSpPr>
        <p:spPr/>
        <p:txBody>
          <a:bodyPr/>
          <a:lstStyle/>
          <a:p>
            <a:pPr>
              <a:defRPr sz="1800"/>
            </a:pPr>
            <a:r>
              <a:t>Am Ende muss die gewählte Lösung nicht mit dem Originalzustand übereinstimmen. Erlaubnis- und Ausnahmeentscheidungen sind möglich; entscheidend ist eine nachvollziehbare Abstimmung mit dem tatsächlichen Bestand. Vor Beginn sollten Aufbau, Material, Maße, Befestigungen, Anschlüsse und die agreedeten Schutzmaßnahmen eindeutig festgehalten sein. Auch der Bestandsschutz, die Reihenfolge der Arbeiten und die Abnahme am realen Dach gehören in diese Dokumentation. Für ergänzende Praxisbeispiele zu Regenwasser, Carport und Terrassenüberdachung in Essen bietet der Passende Beitrag einen thematischen Anknüpfungspunkt. Er ersetzt nicht die objektbezogen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sollte vor der Ausführung dokumentiert werden?</a:t>
            </a:r>
          </a:p>
        </p:txBody>
      </p:sp>
      <p:sp>
        <p:nvSpPr>
          <p:cNvPr id="3" name="Content Placeholder 2"/>
          <p:cNvSpPr>
            <a:spLocks noGrp="1"/>
          </p:cNvSpPr>
          <p:nvPr>
            <p:ph idx="1"/>
          </p:nvPr>
        </p:nvSpPr>
        <p:spPr/>
        <p:txBody>
          <a:bodyPr/>
          <a:lstStyle/>
          <a:p>
            <a:pPr>
              <a:defRPr sz="1800"/>
            </a:pPr>
            <a:r>
              <a:t>e Prüfung durch die Berliner Fachstellen.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Denkmalschutz am Altbaudach in Berlin: Vorgaben, Prüfungen und Abstimmungen verstehen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